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261" r:id="rId2"/>
    <p:sldId id="298" r:id="rId3"/>
    <p:sldId id="354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55" r:id="rId13"/>
    <p:sldId id="356" r:id="rId14"/>
    <p:sldId id="307" r:id="rId15"/>
    <p:sldId id="324" r:id="rId16"/>
    <p:sldId id="359" r:id="rId17"/>
    <p:sldId id="360" r:id="rId18"/>
    <p:sldId id="309" r:id="rId19"/>
    <p:sldId id="311" r:id="rId20"/>
    <p:sldId id="350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57" r:id="rId29"/>
    <p:sldId id="320" r:id="rId30"/>
    <p:sldId id="321" r:id="rId31"/>
    <p:sldId id="323" r:id="rId32"/>
    <p:sldId id="351" r:id="rId33"/>
    <p:sldId id="325" r:id="rId34"/>
    <p:sldId id="326" r:id="rId35"/>
    <p:sldId id="327" r:id="rId36"/>
    <p:sldId id="328" r:id="rId37"/>
    <p:sldId id="329" r:id="rId38"/>
    <p:sldId id="330" r:id="rId39"/>
    <p:sldId id="331" r:id="rId40"/>
    <p:sldId id="332" r:id="rId41"/>
    <p:sldId id="333" r:id="rId42"/>
    <p:sldId id="334" r:id="rId43"/>
    <p:sldId id="335" r:id="rId44"/>
    <p:sldId id="336" r:id="rId45"/>
    <p:sldId id="358" r:id="rId46"/>
    <p:sldId id="337" r:id="rId47"/>
    <p:sldId id="352" r:id="rId48"/>
    <p:sldId id="340" r:id="rId49"/>
    <p:sldId id="341" r:id="rId50"/>
    <p:sldId id="343" r:id="rId51"/>
    <p:sldId id="344" r:id="rId52"/>
    <p:sldId id="342" r:id="rId53"/>
    <p:sldId id="345" r:id="rId54"/>
    <p:sldId id="346" r:id="rId55"/>
    <p:sldId id="347" r:id="rId56"/>
    <p:sldId id="353" r:id="rId57"/>
    <p:sldId id="348" r:id="rId58"/>
    <p:sldId id="349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-96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0A760-E24F-6F4B-B487-EEE60E77D4D6}" type="datetimeFigureOut">
              <a:rPr lang="en-US" smtClean="0"/>
              <a:t>9/11/16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3D041-0906-4541-86F3-24913B7E6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984250" y="-4763"/>
            <a:ext cx="1063625" cy="2782888"/>
          </a:xfrm>
          <a:custGeom>
            <a:avLst/>
            <a:gdLst/>
            <a:ahLst/>
            <a:cxnLst/>
            <a:rect l="0" t="0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rgbClr val="E8AF0E"/>
          </a:solidFill>
          <a:ln>
            <a:noFill/>
          </a:ln>
        </p:spPr>
      </p:sp>
      <p:sp>
        <p:nvSpPr>
          <p:cNvPr id="23" name="Freeform 7"/>
          <p:cNvSpPr/>
          <p:nvPr/>
        </p:nvSpPr>
        <p:spPr bwMode="auto">
          <a:xfrm>
            <a:off x="546100" y="-4763"/>
            <a:ext cx="1035050" cy="2673350"/>
          </a:xfrm>
          <a:custGeom>
            <a:avLst/>
            <a:gdLst/>
            <a:ahLst/>
            <a:cxnLst/>
            <a:rect l="0" t="0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rgbClr val="003370"/>
          </a:solidFill>
          <a:ln>
            <a:noFill/>
          </a:ln>
        </p:spPr>
      </p:sp>
      <p:sp>
        <p:nvSpPr>
          <p:cNvPr id="24" name="Freeform 9"/>
          <p:cNvSpPr/>
          <p:nvPr/>
        </p:nvSpPr>
        <p:spPr bwMode="auto">
          <a:xfrm>
            <a:off x="546100" y="2582862"/>
            <a:ext cx="2693987" cy="4275138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rgbClr val="001C3E"/>
          </a:solidFill>
          <a:ln>
            <a:noFill/>
          </a:ln>
        </p:spPr>
      </p:sp>
      <p:sp>
        <p:nvSpPr>
          <p:cNvPr id="25" name="Freeform 10"/>
          <p:cNvSpPr/>
          <p:nvPr/>
        </p:nvSpPr>
        <p:spPr bwMode="auto">
          <a:xfrm>
            <a:off x="989012" y="2692400"/>
            <a:ext cx="3332162" cy="4165600"/>
          </a:xfrm>
          <a:custGeom>
            <a:avLst/>
            <a:gdLst/>
            <a:ahLst/>
            <a:cxnLst/>
            <a:rect l="0" t="0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rgbClr val="BC791C"/>
          </a:solidFill>
          <a:ln>
            <a:noFill/>
          </a:ln>
        </p:spPr>
      </p:sp>
      <p:sp>
        <p:nvSpPr>
          <p:cNvPr id="26" name="Freeform 11"/>
          <p:cNvSpPr/>
          <p:nvPr/>
        </p:nvSpPr>
        <p:spPr bwMode="auto">
          <a:xfrm>
            <a:off x="984250" y="2687637"/>
            <a:ext cx="4576762" cy="4170363"/>
          </a:xfrm>
          <a:custGeom>
            <a:avLst/>
            <a:gdLst/>
            <a:ahLst/>
            <a:cxnLst/>
            <a:rect l="0" t="0" r="r" b="b"/>
            <a:pathLst>
              <a:path w="2883" h="2627">
                <a:moveTo>
                  <a:pt x="0" y="0"/>
                </a:moveTo>
                <a:lnTo>
                  <a:pt x="3" y="3"/>
                </a:lnTo>
                <a:lnTo>
                  <a:pt x="2102" y="2627"/>
                </a:lnTo>
                <a:lnTo>
                  <a:pt x="2883" y="2627"/>
                </a:lnTo>
                <a:lnTo>
                  <a:pt x="225" y="57"/>
                </a:lnTo>
                <a:lnTo>
                  <a:pt x="0" y="0"/>
                </a:lnTo>
                <a:close/>
              </a:path>
            </a:pathLst>
          </a:custGeom>
          <a:solidFill>
            <a:srgbClr val="C5960C"/>
          </a:solidFill>
          <a:ln>
            <a:noFill/>
          </a:ln>
        </p:spPr>
      </p:sp>
      <p:sp>
        <p:nvSpPr>
          <p:cNvPr id="27" name="Freeform 12"/>
          <p:cNvSpPr/>
          <p:nvPr/>
        </p:nvSpPr>
        <p:spPr bwMode="auto">
          <a:xfrm>
            <a:off x="546100" y="2578100"/>
            <a:ext cx="3584575" cy="4279900"/>
          </a:xfrm>
          <a:custGeom>
            <a:avLst/>
            <a:gdLst/>
            <a:ahLst/>
            <a:cxnLst/>
            <a:rect l="0" t="0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rgbClr val="002D62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 b="0">
                <a:solidFill>
                  <a:srgbClr val="002D62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rgbClr val="C5960C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6" y="6006578"/>
            <a:ext cx="2961204" cy="87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47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 anchorCtr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7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1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35087"/>
            <a:ext cx="10018713" cy="103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0" y="125868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5" y="125869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96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14294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rgbClr val="002D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21062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14379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rgbClr val="002D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21062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01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92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7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242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375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02D6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86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rgbClr val="C5960C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rgbClr val="C5960C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rgbClr val="002D6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02D6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4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653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rgbClr val="C5960C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rgbClr val="C5960C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rgbClr val="002D6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rgbClr val="002D62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04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795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92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473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fld id="{5C14FD69-4A85-4715-A222-ABB225B63BC6}" type="datetimeFigureOut">
              <a:rPr lang="en-US" smtClean="0"/>
              <a:pPr/>
              <a:t>9/11/16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91826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457200" y="0"/>
            <a:ext cx="1122363" cy="5329238"/>
          </a:xfrm>
          <a:custGeom>
            <a:avLst/>
            <a:gdLst/>
            <a:ahLst/>
            <a:cxnLst/>
            <a:rect l="0" t="0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rgbClr val="E8AF0E"/>
          </a:solidFill>
          <a:ln>
            <a:noFill/>
          </a:ln>
        </p:spPr>
      </p:sp>
      <p:sp>
        <p:nvSpPr>
          <p:cNvPr id="9" name="Freeform 7"/>
          <p:cNvSpPr/>
          <p:nvPr/>
        </p:nvSpPr>
        <p:spPr bwMode="auto">
          <a:xfrm>
            <a:off x="150812" y="0"/>
            <a:ext cx="1117600" cy="5276850"/>
          </a:xfrm>
          <a:custGeom>
            <a:avLst/>
            <a:gdLst/>
            <a:ahLst/>
            <a:cxnLst/>
            <a:rect l="0" t="0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rgbClr val="003370"/>
          </a:solidFill>
          <a:ln>
            <a:noFill/>
          </a:ln>
        </p:spPr>
      </p:sp>
      <p:sp>
        <p:nvSpPr>
          <p:cNvPr id="10" name="Freeform 8"/>
          <p:cNvSpPr/>
          <p:nvPr/>
        </p:nvSpPr>
        <p:spPr bwMode="auto">
          <a:xfrm>
            <a:off x="150812" y="5238750"/>
            <a:ext cx="1228725" cy="1619250"/>
          </a:xfrm>
          <a:custGeom>
            <a:avLst/>
            <a:gdLst/>
            <a:ahLst/>
            <a:cxnLst/>
            <a:rect l="0" t="0" r="r" b="b"/>
            <a:pathLst>
              <a:path w="774" h="1020">
                <a:moveTo>
                  <a:pt x="0" y="0"/>
                </a:moveTo>
                <a:lnTo>
                  <a:pt x="740" y="1020"/>
                </a:lnTo>
                <a:lnTo>
                  <a:pt x="774" y="1020"/>
                </a:lnTo>
                <a:lnTo>
                  <a:pt x="0" y="0"/>
                </a:lnTo>
                <a:close/>
              </a:path>
            </a:pathLst>
          </a:custGeom>
          <a:solidFill>
            <a:srgbClr val="001C3E"/>
          </a:solidFill>
          <a:ln>
            <a:noFill/>
          </a:ln>
        </p:spPr>
      </p:sp>
      <p:sp>
        <p:nvSpPr>
          <p:cNvPr id="11" name="Freeform 9"/>
          <p:cNvSpPr/>
          <p:nvPr/>
        </p:nvSpPr>
        <p:spPr bwMode="auto">
          <a:xfrm>
            <a:off x="457200" y="5291138"/>
            <a:ext cx="1495425" cy="1566863"/>
          </a:xfrm>
          <a:custGeom>
            <a:avLst/>
            <a:gdLst/>
            <a:ahLst/>
            <a:cxnLst/>
            <a:rect l="0" t="0" r="r" b="b"/>
            <a:pathLst>
              <a:path w="942" h="987">
                <a:moveTo>
                  <a:pt x="0" y="0"/>
                </a:moveTo>
                <a:lnTo>
                  <a:pt x="909" y="987"/>
                </a:lnTo>
                <a:lnTo>
                  <a:pt x="942" y="987"/>
                </a:lnTo>
                <a:lnTo>
                  <a:pt x="0" y="0"/>
                </a:lnTo>
                <a:close/>
              </a:path>
            </a:pathLst>
          </a:custGeom>
          <a:solidFill>
            <a:srgbClr val="BC791C"/>
          </a:solidFill>
          <a:ln>
            <a:noFill/>
          </a:ln>
        </p:spPr>
      </p:sp>
      <p:sp>
        <p:nvSpPr>
          <p:cNvPr id="12" name="Freeform 10"/>
          <p:cNvSpPr/>
          <p:nvPr/>
        </p:nvSpPr>
        <p:spPr bwMode="auto">
          <a:xfrm>
            <a:off x="457200" y="5286375"/>
            <a:ext cx="2130425" cy="1571625"/>
          </a:xfrm>
          <a:custGeom>
            <a:avLst/>
            <a:gdLst/>
            <a:ahLst/>
            <a:cxnLst/>
            <a:rect l="0" t="0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rgbClr val="C5960C"/>
          </a:solidFill>
          <a:ln>
            <a:noFill/>
          </a:ln>
        </p:spPr>
      </p:sp>
      <p:sp>
        <p:nvSpPr>
          <p:cNvPr id="13" name="Freeform 11"/>
          <p:cNvSpPr/>
          <p:nvPr/>
        </p:nvSpPr>
        <p:spPr bwMode="auto">
          <a:xfrm>
            <a:off x="150812" y="5238750"/>
            <a:ext cx="1695450" cy="1619250"/>
          </a:xfrm>
          <a:custGeom>
            <a:avLst/>
            <a:gdLst/>
            <a:ahLst/>
            <a:cxnLst/>
            <a:rect l="0" t="0" r="r" b="b"/>
            <a:pathLst>
              <a:path w="1068" h="1020">
                <a:moveTo>
                  <a:pt x="1068" y="1020"/>
                </a:moveTo>
                <a:lnTo>
                  <a:pt x="184" y="60"/>
                </a:lnTo>
                <a:lnTo>
                  <a:pt x="154" y="27"/>
                </a:lnTo>
                <a:lnTo>
                  <a:pt x="157" y="27"/>
                </a:lnTo>
                <a:lnTo>
                  <a:pt x="157" y="24"/>
                </a:lnTo>
                <a:lnTo>
                  <a:pt x="154" y="24"/>
                </a:lnTo>
                <a:lnTo>
                  <a:pt x="0" y="0"/>
                </a:lnTo>
                <a:lnTo>
                  <a:pt x="0" y="0"/>
                </a:lnTo>
                <a:lnTo>
                  <a:pt x="774" y="1020"/>
                </a:lnTo>
                <a:lnTo>
                  <a:pt x="1068" y="1020"/>
                </a:lnTo>
                <a:close/>
              </a:path>
            </a:pathLst>
          </a:custGeom>
          <a:solidFill>
            <a:srgbClr val="002D62"/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0" y="-8902"/>
            <a:ext cx="10018713" cy="11370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1271647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51409" y="6480846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9/11/16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1032" y="6480846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0609" y="6480846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" y="6210639"/>
            <a:ext cx="784122" cy="61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8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rgbClr val="002D62"/>
          </a:solidFill>
          <a:effectLst/>
          <a:latin typeface="Calibri" panose="020F050202020403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24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00000"/>
        <a:buFont typeface="Wingdings" panose="05000000000000000000" pitchFamily="2" charset="2"/>
        <a:buChar char="Ø"/>
        <a:defRPr sz="20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00000"/>
        <a:buFont typeface="Wingdings" panose="05000000000000000000" pitchFamily="2" charset="2"/>
        <a:buChar char="q"/>
        <a:defRPr sz="18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16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14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7123" y="808616"/>
            <a:ext cx="9711264" cy="2595025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/>
                <a:cs typeface="Times New Roman"/>
              </a:rPr>
              <a:t>REE4204 – Real Estate Finance</a:t>
            </a:r>
            <a:endParaRPr lang="en-US" sz="4800" b="1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98784" y="3896150"/>
            <a:ext cx="9753600" cy="114463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/>
                <a:cs typeface="Times New Roman"/>
              </a:rPr>
              <a:t>Commercial Real Estate Debt Financing</a:t>
            </a:r>
            <a:endParaRPr lang="en-US" sz="36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4794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5290" y="1535718"/>
            <a:ext cx="9327733" cy="3124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76631" y="552754"/>
            <a:ext cx="3874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Why Debt financing?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592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5290" y="1699191"/>
            <a:ext cx="9327733" cy="3124201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Short term versus long term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Recourse versus non-recourse 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Secured versus unsecured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Real estate: hypothecation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51484" y="552754"/>
            <a:ext cx="2872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Debt financing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2855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9255" y="1271647"/>
            <a:ext cx="9503768" cy="398463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Related to mortgage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Legal document between lender and borrower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Outlines rights and responsibilities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Terms include: Loan amount, payments, interest rate, maturity, collateral, default, penalties, prepayment, loan </a:t>
            </a:r>
            <a:r>
              <a:rPr lang="en-US" dirty="0" err="1" smtClean="0">
                <a:latin typeface="Times New Roman"/>
                <a:cs typeface="Times New Roman"/>
              </a:rPr>
              <a:t>assumability</a:t>
            </a:r>
            <a:r>
              <a:rPr lang="en-US" dirty="0" smtClean="0">
                <a:latin typeface="Times New Roman"/>
                <a:cs typeface="Times New Roman"/>
              </a:rPr>
              <a:t>, default and acceleration, assignment clause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51483" y="590477"/>
            <a:ext cx="3197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Promissory note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586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681" y="1271647"/>
            <a:ext cx="9516342" cy="485229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Mortgage document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Elements: Obligation to pay/perform and pledge of security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Note + Mortgage = two sources of payment for lender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Interests to be mortgaged: any transferrable interest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88615" y="577903"/>
            <a:ext cx="2037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4728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88" y="1259072"/>
            <a:ext cx="8149912" cy="447505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Valid mortgage must be in writing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Requirements: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Identification of mortgagor and mortgagee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Description of collateral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Covenants 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Other provisions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01188" y="577903"/>
            <a:ext cx="2037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8736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303" y="1246498"/>
            <a:ext cx="8273062" cy="426127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Funds for taxes and insurance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Charges and liens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Hazard insurance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Preservation and maintenance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Due on sale clause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Right to reinstate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Right of entry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13762" y="502453"/>
            <a:ext cx="3534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Mortgage clauses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0648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3013" y="1586018"/>
            <a:ext cx="9390602" cy="3124201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Order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Liens (e.g. taxes)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First mortgage/senior mortgage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Second mortgage/junior mortgage</a:t>
            </a:r>
          </a:p>
          <a:p>
            <a:pPr lvl="1"/>
            <a:endParaRPr lang="en-US" dirty="0" smtClean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1779" y="615629"/>
            <a:ext cx="2795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Subordination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33392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995" y="1271647"/>
            <a:ext cx="9378028" cy="3124201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Real interest rate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Required to delay consumption from present to future (savers)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Varies with economic conditions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51483" y="477304"/>
            <a:ext cx="2816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Interest rates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88944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074699" y="1523143"/>
            <a:ext cx="9440898" cy="3124201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Major concern for investors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Loss in purchasing power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Accounted for in interest charged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Especially important for fixed rate mortgages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Nominal interest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25745" y="540179"/>
            <a:ext cx="190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Inflation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5156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389047" y="1271647"/>
            <a:ext cx="9113976" cy="4160681"/>
          </a:xfrm>
        </p:spPr>
        <p:txBody>
          <a:bodyPr>
            <a:normAutofit/>
          </a:bodyPr>
          <a:lstStyle/>
          <a:p>
            <a:pPr marL="285750" lvl="1"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Interest rate risk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Debt instruments are interest-rate sensitive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Value of mortgage is affected by unanticipated changes in interests rates and fundamentals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Default risk premium (borrower-specific)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Based on loan and creditworthiness of borrower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Income or value driven</a:t>
            </a:r>
          </a:p>
          <a:p>
            <a:pPr marL="344488" lvl="1" indent="-344488">
              <a:spcAft>
                <a:spcPts val="600"/>
              </a:spcAft>
              <a:buNone/>
            </a:pPr>
            <a:endParaRPr lang="en-US" sz="3200" dirty="0" smtClean="0"/>
          </a:p>
          <a:p>
            <a:pPr lvl="1">
              <a:spcAft>
                <a:spcPts val="6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5240" y="439579"/>
            <a:ext cx="22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Risk </a:t>
            </a:r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premia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3283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0438" y="1271647"/>
            <a:ext cx="8173057" cy="3808586"/>
          </a:xfrm>
        </p:spPr>
        <p:txBody>
          <a:bodyPr>
            <a:normAutofit/>
          </a:bodyPr>
          <a:lstStyle/>
          <a:p>
            <a:pPr marL="285750" lvl="1">
              <a:lnSpc>
                <a:spcPct val="140000"/>
              </a:lnSpc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A normal yield curve (upward-sloping): long-term interest rates &gt; short-term interest rates.</a:t>
            </a:r>
          </a:p>
          <a:p>
            <a:pPr marL="285750" lvl="1">
              <a:lnSpc>
                <a:spcPct val="140000"/>
              </a:lnSpc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An inverted yield curve (downward-sloping): short-term interest rates &gt; long-term interest rates.</a:t>
            </a:r>
          </a:p>
          <a:p>
            <a:pPr marL="285750" lvl="1">
              <a:lnSpc>
                <a:spcPct val="140000"/>
              </a:lnSpc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A flat yield curve: no difference in interest rates. </a:t>
            </a:r>
          </a:p>
          <a:p>
            <a:pPr>
              <a:lnSpc>
                <a:spcPct val="14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26335" y="489879"/>
            <a:ext cx="601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Term structure and yield curve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8410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88" y="1334522"/>
            <a:ext cx="8627722" cy="3124201"/>
          </a:xfrm>
        </p:spPr>
        <p:txBody>
          <a:bodyPr/>
          <a:lstStyle/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Expectations theory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Liquidity preference theory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Market segmentation theory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1778" y="527603"/>
            <a:ext cx="2320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YielD</a:t>
            </a:r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 curve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7596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50734" y="1271647"/>
            <a:ext cx="9252289" cy="3124201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Prepayment risk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Legislative risk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Liquidity risk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01187" y="489880"/>
            <a:ext cx="4314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Additional Risk </a:t>
            </a:r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premia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3589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50729" y="1259072"/>
            <a:ext cx="8977202" cy="3124201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Assessment of creditworthiness and collateral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Crucial for pricing, covenants, recourse vs. non-recourse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Borrower: financial statements and analysis, additional sureties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Collateral: appraisal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26335" y="326406"/>
            <a:ext cx="2704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Underwriting</a:t>
            </a:r>
          </a:p>
        </p:txBody>
      </p:sp>
    </p:spTree>
    <p:extLst>
      <p:ext uri="{BB962C8B-B14F-4D97-AF65-F5344CB8AC3E}">
        <p14:creationId xmlns:p14="http://schemas.microsoft.com/office/powerpoint/2010/main" val="1731610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50729" y="1233922"/>
            <a:ext cx="8977202" cy="389661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Different from residential 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Loan to Value (LTV) ratio: 75 to 80% for first mortgage, dependent on property type and risk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Debt Coverage Ratio (DCR): =NOI/DS; usually 1.2 or higher; dependent on riskiness 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Determine values for every year in DCF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26335" y="326406"/>
            <a:ext cx="4218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Underwriting Metrics</a:t>
            </a:r>
          </a:p>
        </p:txBody>
      </p:sp>
    </p:spTree>
    <p:extLst>
      <p:ext uri="{BB962C8B-B14F-4D97-AF65-F5344CB8AC3E}">
        <p14:creationId xmlns:p14="http://schemas.microsoft.com/office/powerpoint/2010/main" val="1091109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50729" y="1233922"/>
            <a:ext cx="8977202" cy="5154094"/>
          </a:xfrm>
        </p:spPr>
        <p:txBody>
          <a:bodyPr>
            <a:noAutofit/>
          </a:bodyPr>
          <a:lstStyle/>
          <a:p>
            <a:pPr>
              <a:lnSpc>
                <a:spcPct val="5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Ensure same level of riskiness as during initial pricing (often fixed!)</a:t>
            </a:r>
          </a:p>
          <a:p>
            <a:pPr>
              <a:lnSpc>
                <a:spcPct val="5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E.g. 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DCR at a certain level (technical default)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New lease or lease modification approvals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Construction 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Periodic provision of financial statements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Annual appraisal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Lawsuit notification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CAPEX notification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26335" y="326406"/>
            <a:ext cx="2117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Covenants</a:t>
            </a:r>
          </a:p>
        </p:txBody>
      </p:sp>
    </p:spTree>
    <p:extLst>
      <p:ext uri="{BB962C8B-B14F-4D97-AF65-F5344CB8AC3E}">
        <p14:creationId xmlns:p14="http://schemas.microsoft.com/office/powerpoint/2010/main" val="1937002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11829" y="1368518"/>
            <a:ext cx="9826688" cy="4191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Loan amount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Maturity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Interest rate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Periodic payments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Accrual rate and pay rate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6335" y="565328"/>
            <a:ext cx="2584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Terminology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0686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995" y="1271647"/>
            <a:ext cx="9378028" cy="3124201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No amortization of the loan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Interest as a percentage of mortgage amount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Pay rate = accrual rate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Example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63466" y="502454"/>
            <a:ext cx="2662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Interest only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3873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421" y="1334522"/>
            <a:ext cx="9390602" cy="3124201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Constant Payment Mortgage (CPM)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Fully amortized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Partially amortized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Negatively amortized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13761" y="540180"/>
            <a:ext cx="398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Fixed Rate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6484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08" y="1586022"/>
            <a:ext cx="9239715" cy="3124201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CPM use in residential, multi-family or retail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Pay rate &gt; accrual rate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Periodical repayment of mortgage principal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Calculation of PMT (Excel and financial calculator)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Example amortization schedule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02961" y="703652"/>
            <a:ext cx="3169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Fully amortized 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3695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8752" y="1271647"/>
            <a:ext cx="9164271" cy="3846310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In cases of 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Lower payments than a fully amortized mortgage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Outstanding balance at maturity (e.g. balloon payment)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Pay rate &gt; accrual rate, but less than full amortization rate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Example 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944" y="540179"/>
            <a:ext cx="3905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Partially amortized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3627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8160" y="1271647"/>
            <a:ext cx="9264863" cy="378343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case where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Loan balance at maturity will be greater than initial balance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Lower payments than periodic interest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Pay rate &lt; accrual rate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Example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40093" y="515028"/>
            <a:ext cx="434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Negative amortization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48955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5290" y="1271647"/>
            <a:ext cx="9327733" cy="3124201"/>
          </a:xfrm>
        </p:spPr>
        <p:txBody>
          <a:bodyPr/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Different monthly payments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Different outstanding balances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Different levels of risk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63465" y="590478"/>
            <a:ext cx="6438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Different amortization schedules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97952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030" y="1271647"/>
            <a:ext cx="9201993" cy="418583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Maturity is usually 25 to 30 years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Mortgages are usually repaid between 10 and 15 years. 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Approach 1: Amortization schedule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Approach 2: PV of outstanding </a:t>
            </a:r>
            <a:r>
              <a:rPr lang="en-US" sz="3400" dirty="0" err="1" smtClean="0">
                <a:latin typeface="Times New Roman"/>
                <a:cs typeface="Times New Roman"/>
              </a:rPr>
              <a:t>PMTs</a:t>
            </a:r>
            <a:endParaRPr lang="en-US" sz="3400" dirty="0" smtClean="0">
              <a:latin typeface="Times New Roman"/>
              <a:cs typeface="Times New Roman"/>
            </a:endParaRP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Approach 3: FV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02370" y="427005"/>
            <a:ext cx="6141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Determining mortgage balances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79748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73" y="1271647"/>
            <a:ext cx="9415750" cy="31242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How much interest has been paid to date?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Example (Excel)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39500" y="590477"/>
            <a:ext cx="5685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Determining accrued interest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8883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8456" y="1271647"/>
            <a:ext cx="9214567" cy="4739124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Additional finance charges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Part of cost of borrowing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Loan origination versus loan discount fees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Why? 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Sticky mortgage rates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MBS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Offset decline in mortgage rates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Compensate for risk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52666" y="552753"/>
            <a:ext cx="2690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Closing costs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0510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047" y="1271647"/>
            <a:ext cx="9113976" cy="3124201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Buy down interest rate for upfront payment</a:t>
            </a:r>
          </a:p>
          <a:p>
            <a:r>
              <a:rPr lang="en-US" dirty="0">
                <a:latin typeface="Times New Roman"/>
                <a:cs typeface="Times New Roman"/>
              </a:rPr>
              <a:t>Lower PV, full </a:t>
            </a:r>
            <a:r>
              <a:rPr lang="en-US" dirty="0" smtClean="0">
                <a:latin typeface="Times New Roman"/>
                <a:cs typeface="Times New Roman"/>
              </a:rPr>
              <a:t>DS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When useful?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Times New Roman"/>
                <a:cs typeface="Times New Roman"/>
              </a:rPr>
              <a:t>How do points affect interest rate effectively paid?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Times New Roman"/>
                <a:cs typeface="Times New Roman"/>
              </a:rPr>
              <a:t>Example</a:t>
            </a:r>
          </a:p>
          <a:p>
            <a:endParaRPr lang="en-US" dirty="0"/>
          </a:p>
          <a:p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2666" y="552753"/>
            <a:ext cx="3026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Discount Points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5934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421" y="1271647"/>
            <a:ext cx="9390602" cy="450020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Repayment before loan maturity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Determine outstanding loan balance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Effective interest rate?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Prepayment penalty 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Why?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Effective interest rate?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1778" y="489879"/>
            <a:ext cx="2299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PRepayment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2697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73" y="1271647"/>
            <a:ext cx="9415750" cy="3124201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Effective interest rate = contract interest rate if no financing costs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If financing costs and discount points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Effective yield &gt; contract rate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Effective yield higher if earlier repayment and prepayment penalty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8910" y="427004"/>
            <a:ext cx="3638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Yield and maturity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3156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08" y="1271647"/>
            <a:ext cx="9239715" cy="388403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Maturity to calculate PMT &gt; maturity of loan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Advantage: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Keep PMT low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Keep maturity low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Partial amortization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Example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77222" y="540179"/>
            <a:ext cx="3015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Callable loans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1521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1621" y="1271647"/>
            <a:ext cx="9101402" cy="3946909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Annual income component: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Debt service and CAPEX =&gt; BTCF 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Taxes =&gt; ATCF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Equity reversion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BTER and 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943" y="401856"/>
            <a:ext cx="5033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FRM in Investment Analysis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79272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4491" y="1368518"/>
            <a:ext cx="9374026" cy="4191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Risks a lender faces with FRM?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4441" y="376706"/>
            <a:ext cx="2966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Issues with FRM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0345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1917" y="1271647"/>
            <a:ext cx="9051106" cy="3934334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Inflation risk</a:t>
            </a:r>
          </a:p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PLAM accounts for varying levels of price index</a:t>
            </a:r>
          </a:p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Adjustment loan balance for inflation</a:t>
            </a:r>
          </a:p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Example</a:t>
            </a:r>
          </a:p>
          <a:p>
            <a:pPr>
              <a:lnSpc>
                <a:spcPct val="130000"/>
              </a:lnSpc>
              <a:buNone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02963" y="427005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33150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0143" y="1108172"/>
            <a:ext cx="9440898" cy="500319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Increasing payments due to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Inflation adjustment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Shorter remaining mortgage life</a:t>
            </a:r>
          </a:p>
          <a:p>
            <a:pPr lvl="1">
              <a:buNone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285750" lvl="1"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Problems: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Loan balance increases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CPI affected by other goods too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Development of loan balance versus property values</a:t>
            </a:r>
          </a:p>
          <a:p>
            <a:pPr lvl="1">
              <a:buNone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77223" y="364131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7443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882" y="1271647"/>
            <a:ext cx="9227141" cy="3124201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Higher default risk due to property values? 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Lenders have to account for in underwriting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E.g. down payments, property market forecasts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CPI appropriate index?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1779" y="439580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19089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7864" y="1271647"/>
            <a:ext cx="9315159" cy="4324154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Mortgage payments and borrower income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Assumed to change in same way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Increased payment burden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Estimate future incomes and CPI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Adjust risk premium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8909" y="376706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4336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26" y="1271647"/>
            <a:ext cx="9151697" cy="3124201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CPI calculated based on historic data</a:t>
            </a:r>
          </a:p>
          <a:p>
            <a:pPr>
              <a:lnSpc>
                <a:spcPct val="13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Valid for future?</a:t>
            </a:r>
          </a:p>
          <a:p>
            <a:pPr>
              <a:lnSpc>
                <a:spcPct val="13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How frequently adjust balance? (adjustment interval)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27519" y="427005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666537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030" y="1271647"/>
            <a:ext cx="9201993" cy="4324154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Interest rate indexed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Eliminate need to estimate future inflation and adjust risk premium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Based on current interest rates and future expectations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More frequent adjustments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64649" y="489879"/>
            <a:ext cx="919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6162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08" y="1271647"/>
            <a:ext cx="9239715" cy="3921759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ARM doesn’t eliminate interest rate risk completely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The longer adjustment interval, the higher interest rate risk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Interest rate risk shift to borrower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Lower borrowing costs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26927" y="603053"/>
            <a:ext cx="919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7484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73" y="1271647"/>
            <a:ext cx="9415750" cy="406008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Index: e.g. Treasury securities, LIBOR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Margin (Spread)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Index + margin = composite rate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Reset date: adjustments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Caps: adjustment interval, lifetime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Floors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63466" y="565327"/>
            <a:ext cx="2085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terms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791331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0438" y="1271647"/>
            <a:ext cx="9302585" cy="4374453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Lockout: no prepayment allowed unless prepayment penalty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Conversion to FRM may be negotiated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Teaser rate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Why?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Negative amortization possible (accrued interest)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Problems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8910" y="691077"/>
            <a:ext cx="2085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terms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136113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1917" y="1271647"/>
            <a:ext cx="9051106" cy="3124201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FRM for fixed amount of time; could also be interest only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Switch to ARM after that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Example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15535" y="527603"/>
            <a:ext cx="2382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Hybrid </a:t>
            </a:r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ARMs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98896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047" y="1271647"/>
            <a:ext cx="9113976" cy="462595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Yields depend on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Initial interest rate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Index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Margin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Discount points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Adjustment intervals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Floors &amp; caps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Effect on default risk?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9796" y="552753"/>
            <a:ext cx="4405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Expected yield on arms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343892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3604" y="1271647"/>
            <a:ext cx="9189419" cy="3124201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/>
                <a:cs typeface="Times New Roman"/>
              </a:rPr>
              <a:t>Calculate yield on different ARMs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/>
                <a:cs typeface="Times New Roman"/>
              </a:rPr>
              <a:t>Yield = rate that makes PV of PMTs and loan repayment equal to initial mortgage amount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/>
                <a:cs typeface="Times New Roman"/>
              </a:rPr>
              <a:t>Best estimate based on assumptions</a:t>
            </a:r>
          </a:p>
          <a:p>
            <a:pPr marL="0" indent="0">
              <a:buNone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4352" y="439580"/>
            <a:ext cx="5049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Comparison of ARM Options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05095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7864" y="1271647"/>
            <a:ext cx="9315159" cy="3124201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Default risk is increased by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Affecting ability to make payments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Negative amortization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14352" y="439580"/>
            <a:ext cx="192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Risks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59487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734" y="1422547"/>
            <a:ext cx="9227141" cy="3124201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Determining debt service payments 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Determining interest payments (tax implications)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Determining outstanding balance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51484" y="691076"/>
            <a:ext cx="5067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In investment analysis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6994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125" y="1409972"/>
            <a:ext cx="9440898" cy="3594812"/>
          </a:xfrm>
        </p:spPr>
        <p:txBody>
          <a:bodyPr/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ARM interest rates &lt; FRM interest rates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err="1" smtClean="0">
                <a:latin typeface="Times New Roman"/>
                <a:cs typeface="Times New Roman"/>
              </a:rPr>
              <a:t>ARMs</a:t>
            </a:r>
            <a:r>
              <a:rPr lang="en-US" dirty="0" smtClean="0">
                <a:latin typeface="Times New Roman"/>
                <a:cs typeface="Times New Roman"/>
              </a:rPr>
              <a:t> tied to short term </a:t>
            </a:r>
            <a:r>
              <a:rPr lang="en-US" dirty="0" err="1" smtClean="0">
                <a:latin typeface="Times New Roman"/>
                <a:cs typeface="Times New Roman"/>
              </a:rPr>
              <a:t>indeces</a:t>
            </a:r>
            <a:r>
              <a:rPr lang="en-US" dirty="0" smtClean="0">
                <a:latin typeface="Times New Roman"/>
                <a:cs typeface="Times New Roman"/>
              </a:rPr>
              <a:t> are riskier than long term (borrower)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err="1" smtClean="0">
                <a:latin typeface="Times New Roman"/>
                <a:cs typeface="Times New Roman"/>
              </a:rPr>
              <a:t>ARMs</a:t>
            </a:r>
            <a:r>
              <a:rPr lang="en-US" dirty="0" smtClean="0">
                <a:latin typeface="Times New Roman"/>
                <a:cs typeface="Times New Roman"/>
              </a:rPr>
              <a:t> with shorter adjustments intervals are riskier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Caps reduce interest rate risk to borrowers; floors increase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01188" y="678501"/>
            <a:ext cx="2424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and FRM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25289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030" y="1560868"/>
            <a:ext cx="9201993" cy="3124201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Negative amortization due to payment cap =&gt; no effect on borrower’s interest rate risk</a:t>
            </a:r>
          </a:p>
          <a:p>
            <a:pPr>
              <a:lnSpc>
                <a:spcPct val="140000"/>
              </a:lnSpc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02371" y="628202"/>
            <a:ext cx="2424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AND FRM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64333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995" y="1271647"/>
            <a:ext cx="9378028" cy="402235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Income from a property may increase over time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E.g. development or redevelopment project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Conventional mortgages may not be available (e.g. low debt service coverage ratio)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Difference between current and future income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Match income and mortgage payments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52075" y="439580"/>
            <a:ext cx="5329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Hybrid/mezzanine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76802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1621" y="1271647"/>
            <a:ext cx="9101402" cy="4688824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Structure mortgages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Initial lower payments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Compensation of lender later on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Increase mortgage payments 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Share in appreciation (SAM)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Share in operating income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Share in appreciation and operating income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Purchase option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78998" y="502454"/>
            <a:ext cx="5254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Hybrid/Mezzanine financing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13707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1917" y="1271647"/>
            <a:ext cx="9051106" cy="3124201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Lender shares appreciation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Lower interest rate 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Why attractive to lenders?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Example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03553" y="489878"/>
            <a:ext cx="5811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Shared appreciation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2980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3012" y="1271647"/>
            <a:ext cx="9290011" cy="432415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Equity participation loans (equity kicker)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Receive percentage of income (e.g. NOI, BTER)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Receive percentage of equity reversion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Lower interest rate charged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Better cash flow match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Lock-out period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26927" y="540178"/>
            <a:ext cx="453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Participating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455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421" y="1271647"/>
            <a:ext cx="9390602" cy="4135532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Lender motivation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Receive return similar to FRM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Participates in gains, not losses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Hedge against inflation due to leases and OPEX adjustments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Protects real rate of return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88022" y="603052"/>
            <a:ext cx="453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Participating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265118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9847" y="1586019"/>
            <a:ext cx="9440898" cy="3124201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Investor motivation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Less DS during initial years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Lower interest rate</a:t>
            </a:r>
          </a:p>
          <a:p>
            <a:pPr marL="344488" lvl="1" indent="-344488">
              <a:buFont typeface="Arial"/>
              <a:buChar char="•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285750" lvl="1"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Example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0892" y="703651"/>
            <a:ext cx="453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Participating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58715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0143" y="1271647"/>
            <a:ext cx="9352880" cy="3124201"/>
          </a:xfrm>
        </p:spPr>
        <p:txBody>
          <a:bodyPr/>
          <a:lstStyle/>
          <a:p>
            <a:pPr marL="344488" lvl="1" indent="-344488">
              <a:lnSpc>
                <a:spcPct val="130000"/>
              </a:lnSpc>
              <a:buFont typeface="Wingdings" charset="2"/>
              <a:buChar char="§"/>
            </a:pPr>
            <a:r>
              <a:rPr lang="en-US" sz="2400" dirty="0" smtClean="0">
                <a:latin typeface="Times New Roman"/>
                <a:cs typeface="Times New Roman"/>
              </a:rPr>
              <a:t>Analogously to FRM</a:t>
            </a:r>
          </a:p>
          <a:p>
            <a:pPr marL="344488" lvl="1" indent="-344488">
              <a:lnSpc>
                <a:spcPct val="130000"/>
              </a:lnSpc>
              <a:buFont typeface="Wingdings" charset="2"/>
              <a:buChar char="§"/>
            </a:pPr>
            <a:r>
              <a:rPr lang="en-US" sz="2400" dirty="0" smtClean="0">
                <a:latin typeface="Times New Roman"/>
                <a:cs typeface="Times New Roman"/>
              </a:rPr>
              <a:t>Participation in cash flows</a:t>
            </a:r>
          </a:p>
          <a:p>
            <a:pPr marL="344488" lvl="1" indent="-344488">
              <a:lnSpc>
                <a:spcPct val="130000"/>
              </a:lnSpc>
              <a:buFont typeface="Wingdings" charset="2"/>
              <a:buChar char="§"/>
            </a:pPr>
            <a:r>
              <a:rPr lang="en-US" sz="2400" dirty="0" smtClean="0">
                <a:latin typeface="Times New Roman"/>
                <a:cs typeface="Times New Roman"/>
              </a:rPr>
              <a:t>Example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0892" y="364130"/>
            <a:ext cx="8679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Participating mortgage in Investment analysis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46414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9255" y="1271647"/>
            <a:ext cx="9503768" cy="3959484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Lender has option to convert debt interest into equity interest after some time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Call option =&gt; purchase partial or full equity interest at set price at option’s expiration date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Interest rate differential = price for option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Exercise when value &gt; outstanding mortgage balance (“in the money”)</a:t>
            </a:r>
          </a:p>
          <a:p>
            <a:pPr>
              <a:lnSpc>
                <a:spcPct val="140000"/>
              </a:lnSpc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38317" y="540179"/>
            <a:ext cx="4378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Convertible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46645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26" y="1724341"/>
            <a:ext cx="9176845" cy="3124201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Lender’s yield depends on interest rate charged and gain on mortgage to equity conversion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77222" y="753951"/>
            <a:ext cx="4378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Convertible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46550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1543</Words>
  <Application>Microsoft Macintosh PowerPoint</Application>
  <PresentationFormat>Custom</PresentationFormat>
  <Paragraphs>366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Parallax</vt:lpstr>
      <vt:lpstr>REE4204 – Real Estate Finance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College of Business  </dc:title>
  <dc:creator>Paula Mora</dc:creator>
  <cp:lastModifiedBy>Julia Freybote</cp:lastModifiedBy>
  <cp:revision>39</cp:revision>
  <dcterms:created xsi:type="dcterms:W3CDTF">2015-08-25T19:41:00Z</dcterms:created>
  <dcterms:modified xsi:type="dcterms:W3CDTF">2016-09-12T03:05:41Z</dcterms:modified>
</cp:coreProperties>
</file>